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F3ADDCC-045E-4C60-8A7B-3C4D52456AA2}">
  <a:tblStyle styleId="{DF3ADDCC-045E-4C60-8A7B-3C4D52456AA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qCHeIibhIqRbbMmpyIrcQjJAw9OGl7yUXMjMwafY6LA/edit?usp=sharing" TargetMode="External"/><Relationship Id="rId5" Type="http://schemas.openxmlformats.org/officeDocument/2006/relationships/hyperlink" Target="https://docs.google.com/presentation/d/12ThcgUDrGcpBhHAyTD52PgptB8jlfeI4p0R8ALIxnjo/edit?usp=sharing" TargetMode="External"/><Relationship Id="rId6" Type="http://schemas.openxmlformats.org/officeDocument/2006/relationships/hyperlink" Target="https://docs.google.com/presentation/d/1fyFmQLtBRZujyWERrmv60rkhyfLdlSV8zBL_5M7dFwk/edit?usp=sharing" TargetMode="External"/><Relationship Id="rId7" Type="http://schemas.openxmlformats.org/officeDocument/2006/relationships/hyperlink" Target="https://docs.google.com/presentation/d/1mXKUuwU_wpimXKSTu_lA_nRBJm1GlU1_wbmAGqtImz8/edit?usp=sharing" TargetMode="External"/><Relationship Id="rId8" Type="http://schemas.openxmlformats.org/officeDocument/2006/relationships/hyperlink" Target="https://docs.google.com/presentation/d/1mgIiI5M7r0g7K-s8768nwVRi-5bmcv0dlf_jvuziRTs/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americanindian.si.edu/inkaroad/index.html" TargetMode="External"/><Relationship Id="rId6" Type="http://schemas.openxmlformats.org/officeDocument/2006/relationships/hyperlink" Target="https://docs.google.com/presentation/d/1mUTwBslfnnaVJ_wnbe0RNoKcvCfpcw0xONwVfEGE_20/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{DF3ADDCC-045E-4C60-8A7B-3C4D52456AA2}</a:tableStyleId>
              </a:tblPr>
              <a:tblGrid>
                <a:gridCol w="1633350"/>
                <a:gridCol w="4045800"/>
                <a:gridCol w="3669725"/>
              </a:tblGrid>
              <a:tr h="2963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2: Inkas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6775">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Inka expand, govern, and legitimize their rule?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450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2.2, 2.3, 2.6, 2.13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677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28000">
                <a:tc>
                  <a:txBody>
                    <a:bodyPr/>
                    <a:lstStyle/>
                    <a:p>
                      <a:pPr indent="0" lvl="0" marL="0" rtl="0" algn="l">
                        <a:spcBef>
                          <a:spcPts val="0"/>
                        </a:spcBef>
                        <a:spcAft>
                          <a:spcPts val="0"/>
                        </a:spcAft>
                        <a:buNone/>
                      </a:pPr>
                      <a:r>
                        <a:rPr b="1" lang="en" sz="1200">
                          <a:latin typeface="Inter"/>
                          <a:ea typeface="Inter"/>
                          <a:cs typeface="Inter"/>
                          <a:sym typeface="Inter"/>
                        </a:rPr>
                        <a:t>STUDENT 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677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Inkas (Incas)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A-Z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53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7"/>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26775">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Guide students through </a:t>
                      </a:r>
                      <a:r>
                        <a:rPr lang="en" sz="1200" u="sng">
                          <a:solidFill>
                            <a:schemeClr val="hlink"/>
                          </a:solidFill>
                          <a:latin typeface="Inter"/>
                          <a:ea typeface="Inter"/>
                          <a:cs typeface="Inter"/>
                          <a:sym typeface="Inter"/>
                          <a:hlinkClick r:id="rId8"/>
                        </a:rPr>
                        <a:t>The Inkas Presentation</a:t>
                      </a:r>
                      <a:r>
                        <a:rPr lang="en" sz="1200">
                          <a:solidFill>
                            <a:schemeClr val="dk1"/>
                          </a:solidFill>
                          <a:latin typeface="Inter"/>
                          <a:ea typeface="Inter"/>
                          <a:cs typeface="Inter"/>
                          <a:sym typeface="Inter"/>
                        </a:rPr>
                        <a:t> to introduce the topic and how they will navigate through the Smithsonian Digital Exhibit.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53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t>
                      </a:r>
                      <a:r>
                        <a:rPr lang="en" sz="1200" u="sng">
                          <a:solidFill>
                            <a:schemeClr val="hlink"/>
                          </a:solidFill>
                          <a:latin typeface="Inter"/>
                          <a:ea typeface="Inter"/>
                          <a:cs typeface="Inter"/>
                          <a:sym typeface="Inter"/>
                          <a:hlinkClick r:id="rId9"/>
                        </a:rPr>
                        <a:t>The Inkas 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Present slides on the Inkas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directions about navigating the Smithsonian Digital Exhibit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Take notes on 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quote reflection discussion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Ask questions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(60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{DF3ADDCC-045E-4C60-8A7B-3C4D52456AA2}</a:tableStyleId>
              </a:tblPr>
              <a:tblGrid>
                <a:gridCol w="1673200"/>
                <a:gridCol w="4057350"/>
                <a:gridCol w="3702950"/>
              </a:tblGrid>
              <a:tr h="3457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2: Inkas</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2975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Direct students to </a:t>
                      </a:r>
                      <a:r>
                        <a:rPr lang="en" sz="1200" u="sng">
                          <a:solidFill>
                            <a:schemeClr val="hlink"/>
                          </a:solidFill>
                          <a:latin typeface="Inter"/>
                          <a:ea typeface="Inter"/>
                          <a:cs typeface="Inter"/>
                          <a:sym typeface="Inter"/>
                          <a:hlinkClick r:id="rId5"/>
                        </a:rPr>
                        <a:t>The Great Inka Road: Engineering an Empire</a:t>
                      </a:r>
                      <a:r>
                        <a:rPr lang="en" sz="1200">
                          <a:solidFill>
                            <a:schemeClr val="dk1"/>
                          </a:solidFill>
                          <a:latin typeface="Inter"/>
                          <a:ea typeface="Inter"/>
                          <a:cs typeface="Inter"/>
                          <a:sym typeface="Inter"/>
                        </a:rPr>
                        <a:t> digital exhibit from the Smithsonian’s National Museum of the American Indian. The focus will be on the Inka Roads, but will include several other components introduced in the presentation. Students will continue to use the student worksheet to answer questions as they navigate through the exhibit.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05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access to The Great Inka Road digital exhibit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on expectations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support and answer questions as needed</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about navigation through the exhibit as needed</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questions on the student worksheet</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638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6"/>
                        </a:rPr>
                        <a:t>“Exit Ticket”</a:t>
                      </a:r>
                      <a:r>
                        <a:rPr lang="en" sz="1200">
                          <a:solidFill>
                            <a:srgbClr val="000000"/>
                          </a:solidFill>
                          <a:latin typeface="Inter"/>
                          <a:ea typeface="Inter"/>
                          <a:cs typeface="Inter"/>
                          <a:sym typeface="Inter"/>
                        </a:rPr>
                        <a:t> in which they reflect on their learnings from the day using a </a:t>
                      </a:r>
                      <a:r>
                        <a:rPr lang="en" sz="1200">
                          <a:latin typeface="Inter"/>
                          <a:ea typeface="Inter"/>
                          <a:cs typeface="Inter"/>
                          <a:sym typeface="Inter"/>
                        </a:rPr>
                        <a:t>quickwrite. Students will need to identify and explain reasons why the Inka were able to rule such a vast empire.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7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a:t>
                      </a:r>
                      <a:r>
                        <a:rPr lang="en" sz="1200">
                          <a:latin typeface="Inter"/>
                          <a:ea typeface="Inter"/>
                          <a:cs typeface="Inter"/>
                          <a:sym typeface="Inter"/>
                        </a:rPr>
                        <a:t>question</a:t>
                      </a:r>
                      <a:r>
                        <a:rPr lang="en" sz="1200">
                          <a:latin typeface="Inter"/>
                          <a:ea typeface="Inter"/>
                          <a:cs typeface="Inter"/>
                          <a:sym typeface="Inter"/>
                        </a:rPr>
                        <a:t> in 3-5 sentences.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